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56" r:id="rId2"/>
    <p:sldId id="258" r:id="rId3"/>
    <p:sldId id="267" r:id="rId4"/>
    <p:sldId id="302" r:id="rId5"/>
    <p:sldId id="272" r:id="rId6"/>
    <p:sldId id="265" r:id="rId7"/>
    <p:sldId id="304" r:id="rId8"/>
    <p:sldId id="295" r:id="rId9"/>
    <p:sldId id="311" r:id="rId10"/>
    <p:sldId id="308" r:id="rId11"/>
    <p:sldId id="309" r:id="rId12"/>
    <p:sldId id="298" r:id="rId13"/>
    <p:sldId id="297" r:id="rId14"/>
    <p:sldId id="288" r:id="rId15"/>
    <p:sldId id="312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41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AROUND 1996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AFRICA</c:v>
                </c:pt>
                <c:pt idx="1">
                  <c:v>ASIA</c:v>
                </c:pt>
                <c:pt idx="2">
                  <c:v>DEVELPOING COUNTRIES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26</c:v>
                </c:pt>
                <c:pt idx="1">
                  <c:v>38</c:v>
                </c:pt>
                <c:pt idx="2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AROUND 2008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AFRICA</c:v>
                </c:pt>
                <c:pt idx="1">
                  <c:v>ASIA</c:v>
                </c:pt>
                <c:pt idx="2">
                  <c:v>DEVELPOING COUNTRIES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</c:v>
                </c:pt>
                <c:pt idx="1">
                  <c:v>42</c:v>
                </c:pt>
                <c:pt idx="2">
                  <c:v>37</c:v>
                </c:pt>
              </c:numCache>
            </c:numRef>
          </c:val>
        </c:ser>
        <c:dLbls>
          <c:showVal val="1"/>
        </c:dLbls>
        <c:gapWidth val="75"/>
        <c:axId val="111553920"/>
        <c:axId val="111629440"/>
      </c:barChart>
      <c:catAx>
        <c:axId val="111553920"/>
        <c:scaling>
          <c:orientation val="minMax"/>
        </c:scaling>
        <c:axPos val="b"/>
        <c:majorTickMark val="none"/>
        <c:tickLblPos val="nextTo"/>
        <c:crossAx val="111629440"/>
        <c:crosses val="autoZero"/>
        <c:auto val="1"/>
        <c:lblAlgn val="ctr"/>
        <c:lblOffset val="100"/>
      </c:catAx>
      <c:valAx>
        <c:axId val="111629440"/>
        <c:scaling>
          <c:orientation val="minMax"/>
        </c:scaling>
        <c:axPos val="l"/>
        <c:numFmt formatCode="General" sourceLinked="1"/>
        <c:majorTickMark val="none"/>
        <c:tickLblPos val="nextTo"/>
        <c:crossAx val="11155392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NFHS-2 (98-99)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Initiation of BF within 1 hrs of birth</c:v>
                </c:pt>
                <c:pt idx="1">
                  <c:v>Exclusive BF(0-6 Mth)</c:v>
                </c:pt>
                <c:pt idx="2">
                  <c:v>Complementry feeding (6-9 Mths)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15.8</c:v>
                </c:pt>
                <c:pt idx="1">
                  <c:v>41.2</c:v>
                </c:pt>
                <c:pt idx="2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NFHS-3 (2005-06)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Sheet1!$A$2:$A$4</c:f>
              <c:strCache>
                <c:ptCount val="3"/>
                <c:pt idx="0">
                  <c:v>Initiation of BF within 1 hrs of birth</c:v>
                </c:pt>
                <c:pt idx="1">
                  <c:v>Exclusive BF(0-6 Mth)</c:v>
                </c:pt>
                <c:pt idx="2">
                  <c:v>Complementry feeding (6-9 Mths)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24.5</c:v>
                </c:pt>
                <c:pt idx="1">
                  <c:v>46.4</c:v>
                </c:pt>
                <c:pt idx="2">
                  <c:v>56.7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Tenth Plan Goal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Sheet1!$A$2:$A$4</c:f>
              <c:strCache>
                <c:ptCount val="3"/>
                <c:pt idx="0">
                  <c:v>Initiation of BF within 1 hrs of birth</c:v>
                </c:pt>
                <c:pt idx="1">
                  <c:v>Exclusive BF(0-6 Mth)</c:v>
                </c:pt>
                <c:pt idx="2">
                  <c:v>Complementry feeding (6-9 Mths)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50</c:v>
                </c:pt>
                <c:pt idx="1">
                  <c:v>80</c:v>
                </c:pt>
                <c:pt idx="2">
                  <c:v>75</c:v>
                </c:pt>
              </c:numCache>
            </c:numRef>
          </c:val>
        </c:ser>
        <c:dLbls>
          <c:showVal val="1"/>
        </c:dLbls>
        <c:gapWidth val="75"/>
        <c:axId val="91538944"/>
        <c:axId val="91540480"/>
      </c:barChart>
      <c:catAx>
        <c:axId val="91538944"/>
        <c:scaling>
          <c:orientation val="minMax"/>
        </c:scaling>
        <c:axPos val="b"/>
        <c:majorTickMark val="none"/>
        <c:tickLblPos val="nextTo"/>
        <c:crossAx val="91540480"/>
        <c:crosses val="autoZero"/>
        <c:auto val="1"/>
        <c:lblAlgn val="ctr"/>
        <c:lblOffset val="100"/>
      </c:catAx>
      <c:valAx>
        <c:axId val="91540480"/>
        <c:scaling>
          <c:orientation val="minMax"/>
        </c:scaling>
        <c:axPos val="l"/>
        <c:numFmt formatCode="General" sourceLinked="1"/>
        <c:majorTickMark val="none"/>
        <c:tickLblPos val="nextTo"/>
        <c:crossAx val="9153894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48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Percantage of Initiation of BF with in 1 hour</c:v>
                </c:pt>
              </c:strCache>
            </c:strRef>
          </c:tx>
          <c:dPt>
            <c:idx val="8"/>
            <c:spPr>
              <a:solidFill>
                <a:srgbClr val="FFC000"/>
              </a:solidFill>
            </c:spPr>
          </c:dPt>
          <c:cat>
            <c:strRef>
              <c:f>Sheet1!$A$2:$A$10</c:f>
              <c:strCache>
                <c:ptCount val="9"/>
                <c:pt idx="0">
                  <c:v>Mizoram</c:v>
                </c:pt>
                <c:pt idx="1">
                  <c:v>Goa</c:v>
                </c:pt>
                <c:pt idx="2">
                  <c:v>Tamil Nadu</c:v>
                </c:pt>
                <c:pt idx="3">
                  <c:v>Maharashtra</c:v>
                </c:pt>
                <c:pt idx="4">
                  <c:v>Jharkhand</c:v>
                </c:pt>
                <c:pt idx="5">
                  <c:v>Uttar Pradesh</c:v>
                </c:pt>
                <c:pt idx="6">
                  <c:v>Bihar</c:v>
                </c:pt>
                <c:pt idx="7">
                  <c:v>India</c:v>
                </c:pt>
                <c:pt idx="8">
                  <c:v>Tenth Plan Goal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66.400000000000006</c:v>
                </c:pt>
                <c:pt idx="1">
                  <c:v>59.4</c:v>
                </c:pt>
                <c:pt idx="2">
                  <c:v>58.8</c:v>
                </c:pt>
                <c:pt idx="3">
                  <c:v>52</c:v>
                </c:pt>
                <c:pt idx="4">
                  <c:v>10.7</c:v>
                </c:pt>
                <c:pt idx="5">
                  <c:v>7.3</c:v>
                </c:pt>
                <c:pt idx="6">
                  <c:v>3.7</c:v>
                </c:pt>
                <c:pt idx="7">
                  <c:v>24.5</c:v>
                </c:pt>
                <c:pt idx="8">
                  <c:v>50</c:v>
                </c:pt>
              </c:numCache>
            </c:numRef>
          </c:val>
        </c:ser>
        <c:dLbls>
          <c:showVal val="1"/>
        </c:dLbls>
        <c:gapWidth val="75"/>
        <c:axId val="100490624"/>
        <c:axId val="110732416"/>
      </c:barChart>
      <c:catAx>
        <c:axId val="100490624"/>
        <c:scaling>
          <c:orientation val="minMax"/>
        </c:scaling>
        <c:axPos val="l"/>
        <c:majorTickMark val="none"/>
        <c:tickLblPos val="nextTo"/>
        <c:crossAx val="110732416"/>
        <c:crosses val="autoZero"/>
        <c:auto val="1"/>
        <c:lblAlgn val="ctr"/>
        <c:lblOffset val="100"/>
      </c:catAx>
      <c:valAx>
        <c:axId val="110732416"/>
        <c:scaling>
          <c:orientation val="minMax"/>
        </c:scaling>
        <c:axPos val="b"/>
        <c:numFmt formatCode="General" sourceLinked="1"/>
        <c:majorTickMark val="none"/>
        <c:tickLblPos val="nextTo"/>
        <c:crossAx val="1004906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39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With in half an hour of birth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No Education</c:v>
                </c:pt>
                <c:pt idx="1">
                  <c:v>&lt; 5 Yrs complete</c:v>
                </c:pt>
                <c:pt idx="2">
                  <c:v>5-7 Yrs complete</c:v>
                </c:pt>
                <c:pt idx="3">
                  <c:v>8-9 Yrs complete</c:v>
                </c:pt>
                <c:pt idx="4">
                  <c:v>10-11 Yrs complete</c:v>
                </c:pt>
                <c:pt idx="5">
                  <c:v>12 or more Yrs complete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16</c:v>
                </c:pt>
                <c:pt idx="1">
                  <c:v>27.6</c:v>
                </c:pt>
                <c:pt idx="2">
                  <c:v>27</c:v>
                </c:pt>
                <c:pt idx="3">
                  <c:v>31.6</c:v>
                </c:pt>
                <c:pt idx="4">
                  <c:v>33</c:v>
                </c:pt>
                <c:pt idx="5">
                  <c:v>33.5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 in one hour of birth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>
                <c:manualLayout>
                  <c:x val="-1.4367816091954023E-3"/>
                  <c:y val="-5.2380952380952375E-2"/>
                </c:manualLayout>
              </c:layout>
              <c:showVal val="1"/>
            </c:dLbl>
            <c:dLbl>
              <c:idx val="1"/>
              <c:layout>
                <c:manualLayout>
                  <c:x val="-8.6206896551724189E-3"/>
                  <c:y val="-4.7619047619047623E-2"/>
                </c:manualLayout>
              </c:layout>
              <c:showVal val="1"/>
            </c:dLbl>
            <c:dLbl>
              <c:idx val="3"/>
              <c:layout>
                <c:manualLayout>
                  <c:x val="-5.7471264367816117E-3"/>
                  <c:y val="-4.2857142857142913E-2"/>
                </c:manualLayout>
              </c:layout>
              <c:showVal val="1"/>
            </c:dLbl>
            <c:dLbl>
              <c:idx val="4"/>
              <c:layout>
                <c:manualLayout>
                  <c:x val="-1.4367816091954023E-3"/>
                  <c:y val="-4.7619047619047623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4.5238095238095258E-2"/>
                </c:manualLayout>
              </c:layout>
              <c:showVal val="1"/>
            </c:dLbl>
            <c:showVal val="1"/>
          </c:dLbls>
          <c:cat>
            <c:strRef>
              <c:f>Sheet1!$A$2:$A$7</c:f>
              <c:strCache>
                <c:ptCount val="6"/>
                <c:pt idx="0">
                  <c:v>No Education</c:v>
                </c:pt>
                <c:pt idx="1">
                  <c:v>&lt; 5 Yrs complete</c:v>
                </c:pt>
                <c:pt idx="2">
                  <c:v>5-7 Yrs complete</c:v>
                </c:pt>
                <c:pt idx="3">
                  <c:v>8-9 Yrs complete</c:v>
                </c:pt>
                <c:pt idx="4">
                  <c:v>10-11 Yrs complete</c:v>
                </c:pt>
                <c:pt idx="5">
                  <c:v>12 or more Yrs complete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16.7</c:v>
                </c:pt>
                <c:pt idx="1">
                  <c:v>28.6</c:v>
                </c:pt>
                <c:pt idx="2">
                  <c:v>28</c:v>
                </c:pt>
                <c:pt idx="3">
                  <c:v>33</c:v>
                </c:pt>
                <c:pt idx="4">
                  <c:v>34.4</c:v>
                </c:pt>
                <c:pt idx="5">
                  <c:v>34.6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With in one day of birth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Sheet1!$A$2:$A$7</c:f>
              <c:strCache>
                <c:ptCount val="6"/>
                <c:pt idx="0">
                  <c:v>No Education</c:v>
                </c:pt>
                <c:pt idx="1">
                  <c:v>&lt; 5 Yrs complete</c:v>
                </c:pt>
                <c:pt idx="2">
                  <c:v>5-7 Yrs complete</c:v>
                </c:pt>
                <c:pt idx="3">
                  <c:v>8-9 Yrs complete</c:v>
                </c:pt>
                <c:pt idx="4">
                  <c:v>10-11 Yrs complete</c:v>
                </c:pt>
                <c:pt idx="5">
                  <c:v>12 or more Yrs complete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43.1</c:v>
                </c:pt>
                <c:pt idx="1">
                  <c:v>61.4</c:v>
                </c:pt>
                <c:pt idx="2">
                  <c:v>61.8</c:v>
                </c:pt>
                <c:pt idx="3">
                  <c:v>67.7</c:v>
                </c:pt>
                <c:pt idx="4">
                  <c:v>69.8</c:v>
                </c:pt>
                <c:pt idx="5">
                  <c:v>71.599999999999994</c:v>
                </c:pt>
              </c:numCache>
            </c:numRef>
          </c:val>
        </c:ser>
        <c:dLbls>
          <c:showVal val="1"/>
        </c:dLbls>
        <c:gapWidth val="75"/>
        <c:axId val="66591360"/>
        <c:axId val="66609536"/>
      </c:barChart>
      <c:catAx>
        <c:axId val="66591360"/>
        <c:scaling>
          <c:orientation val="minMax"/>
        </c:scaling>
        <c:axPos val="b"/>
        <c:majorTickMark val="none"/>
        <c:tickLblPos val="nextTo"/>
        <c:crossAx val="66609536"/>
        <c:crosses val="autoZero"/>
        <c:auto val="1"/>
        <c:lblAlgn val="ctr"/>
        <c:lblOffset val="100"/>
      </c:catAx>
      <c:valAx>
        <c:axId val="66609536"/>
        <c:scaling>
          <c:orientation val="minMax"/>
        </c:scaling>
        <c:axPos val="l"/>
        <c:numFmt formatCode="General" sourceLinked="1"/>
        <c:majorTickMark val="none"/>
        <c:tickLblPos val="nextTo"/>
        <c:crossAx val="6659136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39"/>
  <c:chart>
    <c:autoTitleDeleted val="1"/>
    <c:plotArea>
      <c:layout>
        <c:manualLayout>
          <c:layoutTarget val="inner"/>
          <c:xMode val="edge"/>
          <c:yMode val="edge"/>
          <c:x val="7.3695926898026703E-2"/>
          <c:y val="4.088390490242743E-2"/>
          <c:w val="0.91087197433654155"/>
          <c:h val="0.6567876619379479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Within half an hour of birth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Sheet1!$A$2:$A$7</c:f>
              <c:strCache>
                <c:ptCount val="6"/>
                <c:pt idx="0">
                  <c:v>Lowest</c:v>
                </c:pt>
                <c:pt idx="1">
                  <c:v>Secondary</c:v>
                </c:pt>
                <c:pt idx="2">
                  <c:v>Middle</c:v>
                </c:pt>
                <c:pt idx="3">
                  <c:v>Fourth</c:v>
                </c:pt>
                <c:pt idx="4">
                  <c:v>Highest</c:v>
                </c:pt>
                <c:pt idx="5">
                  <c:v>Total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17</c:v>
                </c:pt>
                <c:pt idx="1">
                  <c:v>19.7</c:v>
                </c:pt>
                <c:pt idx="2">
                  <c:v>25</c:v>
                </c:pt>
                <c:pt idx="3">
                  <c:v>27.7</c:v>
                </c:pt>
                <c:pt idx="4">
                  <c:v>31</c:v>
                </c:pt>
                <c:pt idx="5">
                  <c:v>23.6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Within one hour of birth  </c:v>
                </c:pt>
              </c:strCache>
            </c:strRef>
          </c:tx>
          <c:spPr>
            <a:solidFill>
              <a:schemeClr val="accent6"/>
            </a:solidFill>
          </c:spPr>
          <c:dLbls>
            <c:dLbl>
              <c:idx val="0"/>
              <c:layout>
                <c:manualLayout>
                  <c:x val="0"/>
                  <c:y val="-3.7652968892125174E-2"/>
                </c:manualLayout>
              </c:layout>
              <c:showVal val="1"/>
            </c:dLbl>
            <c:dLbl>
              <c:idx val="1"/>
              <c:layout>
                <c:manualLayout>
                  <c:x val="-4.3103448275862042E-3"/>
                  <c:y val="-4.7693760596691857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3.7652968892125105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4.5183562670550133E-2"/>
                </c:manualLayout>
              </c:layout>
              <c:showVal val="1"/>
            </c:dLbl>
            <c:showVal val="1"/>
          </c:dLbls>
          <c:cat>
            <c:strRef>
              <c:f>Sheet1!$A$2:$A$7</c:f>
              <c:strCache>
                <c:ptCount val="6"/>
                <c:pt idx="0">
                  <c:v>Lowest</c:v>
                </c:pt>
                <c:pt idx="1">
                  <c:v>Secondary</c:v>
                </c:pt>
                <c:pt idx="2">
                  <c:v>Middle</c:v>
                </c:pt>
                <c:pt idx="3">
                  <c:v>Fourth</c:v>
                </c:pt>
                <c:pt idx="4">
                  <c:v>Highest</c:v>
                </c:pt>
                <c:pt idx="5">
                  <c:v>Total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17.899999999999999</c:v>
                </c:pt>
                <c:pt idx="1">
                  <c:v>20.6</c:v>
                </c:pt>
                <c:pt idx="2">
                  <c:v>26</c:v>
                </c:pt>
                <c:pt idx="3">
                  <c:v>29</c:v>
                </c:pt>
                <c:pt idx="4">
                  <c:v>32</c:v>
                </c:pt>
                <c:pt idx="5">
                  <c:v>24.5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Within one day of birth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Sheet1!$A$2:$A$7</c:f>
              <c:strCache>
                <c:ptCount val="6"/>
                <c:pt idx="0">
                  <c:v>Lowest</c:v>
                </c:pt>
                <c:pt idx="1">
                  <c:v>Secondary</c:v>
                </c:pt>
                <c:pt idx="2">
                  <c:v>Middle</c:v>
                </c:pt>
                <c:pt idx="3">
                  <c:v>Fourth</c:v>
                </c:pt>
                <c:pt idx="4">
                  <c:v>Highest</c:v>
                </c:pt>
                <c:pt idx="5">
                  <c:v>Total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45.3</c:v>
                </c:pt>
                <c:pt idx="1">
                  <c:v>47</c:v>
                </c:pt>
                <c:pt idx="2">
                  <c:v>57</c:v>
                </c:pt>
                <c:pt idx="3">
                  <c:v>64.400000000000006</c:v>
                </c:pt>
                <c:pt idx="4">
                  <c:v>68.7</c:v>
                </c:pt>
                <c:pt idx="5">
                  <c:v>55.3</c:v>
                </c:pt>
              </c:numCache>
            </c:numRef>
          </c:val>
        </c:ser>
        <c:dLbls>
          <c:showVal val="1"/>
        </c:dLbls>
        <c:gapWidth val="75"/>
        <c:axId val="98739712"/>
        <c:axId val="98741248"/>
      </c:barChart>
      <c:catAx>
        <c:axId val="98739712"/>
        <c:scaling>
          <c:orientation val="minMax"/>
        </c:scaling>
        <c:axPos val="b"/>
        <c:majorTickMark val="none"/>
        <c:tickLblPos val="nextTo"/>
        <c:crossAx val="98741248"/>
        <c:crosses val="autoZero"/>
        <c:auto val="1"/>
        <c:lblAlgn val="ctr"/>
        <c:lblOffset val="100"/>
      </c:catAx>
      <c:valAx>
        <c:axId val="98741248"/>
        <c:scaling>
          <c:orientation val="minMax"/>
        </c:scaling>
        <c:axPos val="l"/>
        <c:numFmt formatCode="General" sourceLinked="1"/>
        <c:majorTickMark val="none"/>
        <c:tickLblPos val="nextTo"/>
        <c:crossAx val="9873971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37"/>
  <c:chart>
    <c:plotArea>
      <c:layout>
        <c:manualLayout>
          <c:layoutTarget val="inner"/>
          <c:xMode val="edge"/>
          <c:yMode val="edge"/>
          <c:x val="6.4436667638767445E-2"/>
          <c:y val="2.5756932108565202E-2"/>
          <c:w val="0.91087197433654166"/>
          <c:h val="0.7019499355496284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With in half an hour of birth</c:v>
                </c:pt>
              </c:strCache>
            </c:strRef>
          </c:tx>
          <c:spPr>
            <a:solidFill>
              <a:schemeClr val="tx2">
                <a:lumMod val="25000"/>
              </a:schemeClr>
            </a:solidFill>
          </c:spPr>
          <c:cat>
            <c:strRef>
              <c:f>Sheet1!$A$2:$A$3</c:f>
              <c:strCache>
                <c:ptCount val="2"/>
                <c:pt idx="0">
                  <c:v>Health facility</c:v>
                </c:pt>
                <c:pt idx="1">
                  <c:v>At home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</c:v>
                </c:pt>
                <c:pt idx="1">
                  <c:v>16.899999999999999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 in one hour of birth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Health facility</c:v>
                </c:pt>
                <c:pt idx="1">
                  <c:v>At home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34</c:v>
                </c:pt>
                <c:pt idx="1">
                  <c:v>17.8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With in one day of birth</c:v>
                </c:pt>
              </c:strCache>
            </c:strRef>
          </c:tx>
          <c:spPr>
            <a:solidFill>
              <a:schemeClr val="accent6"/>
            </a:solidFill>
          </c:spPr>
          <c:cat>
            <c:strRef>
              <c:f>Sheet1!$A$2:$A$3</c:f>
              <c:strCache>
                <c:ptCount val="2"/>
                <c:pt idx="0">
                  <c:v>Health facility</c:v>
                </c:pt>
                <c:pt idx="1">
                  <c:v>At home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71.3</c:v>
                </c:pt>
                <c:pt idx="1">
                  <c:v>44.1</c:v>
                </c:pt>
              </c:numCache>
            </c:numRef>
          </c:val>
        </c:ser>
        <c:dLbls>
          <c:showVal val="1"/>
        </c:dLbls>
        <c:gapWidth val="75"/>
        <c:axId val="129920384"/>
        <c:axId val="119784576"/>
      </c:barChart>
      <c:catAx>
        <c:axId val="129920384"/>
        <c:scaling>
          <c:orientation val="minMax"/>
        </c:scaling>
        <c:axPos val="b"/>
        <c:majorTickMark val="none"/>
        <c:tickLblPos val="nextTo"/>
        <c:crossAx val="119784576"/>
        <c:crosses val="autoZero"/>
        <c:auto val="1"/>
        <c:lblAlgn val="ctr"/>
        <c:lblOffset val="100"/>
      </c:catAx>
      <c:valAx>
        <c:axId val="119784576"/>
        <c:scaling>
          <c:orientation val="minMax"/>
        </c:scaling>
        <c:axPos val="l"/>
        <c:numFmt formatCode="General" sourceLinked="1"/>
        <c:majorTickMark val="none"/>
        <c:tickLblPos val="nextTo"/>
        <c:crossAx val="12992038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40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Percantage of Exclusive Breast Feeding (0-6 Mths)</c:v>
                </c:pt>
              </c:strCache>
            </c:strRef>
          </c:tx>
          <c:dPt>
            <c:idx val="8"/>
            <c:spPr>
              <a:solidFill>
                <a:srgbClr val="FFC000"/>
              </a:solidFill>
            </c:spPr>
          </c:dPt>
          <c:cat>
            <c:strRef>
              <c:f>Sheet1!$A$2:$A$10</c:f>
              <c:strCache>
                <c:ptCount val="9"/>
                <c:pt idx="0">
                  <c:v>Chhattisgarh</c:v>
                </c:pt>
                <c:pt idx="1">
                  <c:v>Assam</c:v>
                </c:pt>
                <c:pt idx="2">
                  <c:v>Andhra Pradesh</c:v>
                </c:pt>
                <c:pt idx="3">
                  <c:v>Maharashtra</c:v>
                </c:pt>
                <c:pt idx="4">
                  <c:v>Madhya Pradesh</c:v>
                </c:pt>
                <c:pt idx="5">
                  <c:v>Goa</c:v>
                </c:pt>
                <c:pt idx="6">
                  <c:v>Haryana</c:v>
                </c:pt>
                <c:pt idx="7">
                  <c:v>India</c:v>
                </c:pt>
                <c:pt idx="8">
                  <c:v>Tenth Plan Goal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82</c:v>
                </c:pt>
                <c:pt idx="1">
                  <c:v>63.1</c:v>
                </c:pt>
                <c:pt idx="2">
                  <c:v>62.1</c:v>
                </c:pt>
                <c:pt idx="3">
                  <c:v>53</c:v>
                </c:pt>
                <c:pt idx="4">
                  <c:v>21.6</c:v>
                </c:pt>
                <c:pt idx="5">
                  <c:v>17.7</c:v>
                </c:pt>
                <c:pt idx="6">
                  <c:v>16.899999999999999</c:v>
                </c:pt>
                <c:pt idx="7">
                  <c:v>46.4</c:v>
                </c:pt>
                <c:pt idx="8">
                  <c:v>80</c:v>
                </c:pt>
              </c:numCache>
            </c:numRef>
          </c:val>
        </c:ser>
        <c:dLbls>
          <c:showVal val="1"/>
        </c:dLbls>
        <c:gapWidth val="75"/>
        <c:axId val="112674304"/>
        <c:axId val="112675840"/>
      </c:barChart>
      <c:catAx>
        <c:axId val="112674304"/>
        <c:scaling>
          <c:orientation val="minMax"/>
        </c:scaling>
        <c:axPos val="l"/>
        <c:majorTickMark val="none"/>
        <c:tickLblPos val="nextTo"/>
        <c:crossAx val="112675840"/>
        <c:crosses val="autoZero"/>
        <c:auto val="1"/>
        <c:lblAlgn val="ctr"/>
        <c:lblOffset val="100"/>
      </c:catAx>
      <c:valAx>
        <c:axId val="112675840"/>
        <c:scaling>
          <c:orientation val="minMax"/>
        </c:scaling>
        <c:axPos val="b"/>
        <c:numFmt formatCode="General" sourceLinked="1"/>
        <c:majorTickMark val="none"/>
        <c:tickLblPos val="nextTo"/>
        <c:crossAx val="1126743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45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Percantage of Complementry Feeding (6-9 Mths)</c:v>
                </c:pt>
              </c:strCache>
            </c:strRef>
          </c:tx>
          <c:dPt>
            <c:idx val="8"/>
            <c:spPr>
              <a:solidFill>
                <a:schemeClr val="accent6"/>
              </a:solidFill>
            </c:spPr>
          </c:dPt>
          <c:cat>
            <c:strRef>
              <c:f>Sheet1!$A$2:$A$10</c:f>
              <c:strCache>
                <c:ptCount val="9"/>
                <c:pt idx="0">
                  <c:v>Kerala</c:v>
                </c:pt>
                <c:pt idx="1">
                  <c:v>Sikkim</c:v>
                </c:pt>
                <c:pt idx="2">
                  <c:v>Mizoram</c:v>
                </c:pt>
                <c:pt idx="3">
                  <c:v>Maharashtra</c:v>
                </c:pt>
                <c:pt idx="4">
                  <c:v>Uttar Pradesh</c:v>
                </c:pt>
                <c:pt idx="5">
                  <c:v>Hryana</c:v>
                </c:pt>
                <c:pt idx="6">
                  <c:v>Rajasthan</c:v>
                </c:pt>
                <c:pt idx="7">
                  <c:v>India</c:v>
                </c:pt>
                <c:pt idx="8">
                  <c:v>Tenth Plan Goal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93.6</c:v>
                </c:pt>
                <c:pt idx="1">
                  <c:v>89.6</c:v>
                </c:pt>
                <c:pt idx="2">
                  <c:v>84.6</c:v>
                </c:pt>
                <c:pt idx="3">
                  <c:v>47.8</c:v>
                </c:pt>
                <c:pt idx="4">
                  <c:v>45.5</c:v>
                </c:pt>
                <c:pt idx="5">
                  <c:v>44.8</c:v>
                </c:pt>
                <c:pt idx="6">
                  <c:v>38.700000000000003</c:v>
                </c:pt>
                <c:pt idx="7">
                  <c:v>56.7</c:v>
                </c:pt>
                <c:pt idx="8">
                  <c:v>75</c:v>
                </c:pt>
              </c:numCache>
            </c:numRef>
          </c:val>
        </c:ser>
        <c:dLbls>
          <c:showVal val="1"/>
        </c:dLbls>
        <c:gapWidth val="75"/>
        <c:axId val="129899520"/>
        <c:axId val="129946368"/>
      </c:barChart>
      <c:catAx>
        <c:axId val="129899520"/>
        <c:scaling>
          <c:orientation val="minMax"/>
        </c:scaling>
        <c:axPos val="l"/>
        <c:majorTickMark val="none"/>
        <c:tickLblPos val="nextTo"/>
        <c:crossAx val="129946368"/>
        <c:crosses val="autoZero"/>
        <c:auto val="1"/>
        <c:lblAlgn val="ctr"/>
        <c:lblOffset val="100"/>
      </c:catAx>
      <c:valAx>
        <c:axId val="129946368"/>
        <c:scaling>
          <c:orientation val="minMax"/>
        </c:scaling>
        <c:axPos val="b"/>
        <c:numFmt formatCode="General" sourceLinked="1"/>
        <c:majorTickMark val="none"/>
        <c:tickLblPos val="nextTo"/>
        <c:crossAx val="1298995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39BAE-6571-4F4D-A944-83549D7B028F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9E119-1C26-40A3-838A-2F5470A11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Improving complementary feeding is viewed as a major contributor to reduce anemia and stunting</a:t>
            </a:r>
            <a:endParaRPr lang="en-US" sz="1400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9E119-1C26-40A3-838A-2F5470A111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TRENDS IN PARCENTAGE OF INFANT UNDER 6 MTHS WHO EXCLUSIVE BF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9E321-401B-4653-8B22-F0B30A649F4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0159B11-4863-493B-A66E-7761EFC0D331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DAC5C4F-16A8-48D1-95F4-F56672C01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fhsindia.org/nfhs3_national_report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28956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BREASTFEEDING AND COMPLEMENTARY FEEDING: SITUATION  IN INDIA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334000"/>
            <a:ext cx="6560234" cy="1295400"/>
          </a:xfrm>
        </p:spPr>
        <p:txBody>
          <a:bodyPr>
            <a:normAutofit fontScale="92500"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DR. SHRIRAM V GOSAVI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PG COMMUNITY MEDICINE DEPT.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MGIMS, SEVAGRAM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38500" y="-3238500"/>
            <a:ext cx="2667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18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initiation of </a:t>
            </a:r>
            <a:r>
              <a:rPr lang="en-US" dirty="0" smtClean="0"/>
              <a:t>breastfeeding </a:t>
            </a:r>
            <a:r>
              <a:rPr lang="en-US" dirty="0" smtClean="0"/>
              <a:t>&amp; wealth status, NFHS-3 (2005-06)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46238"/>
          <a:ext cx="8839200" cy="5059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3843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41864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Early initiation of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breastfeeding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&amp; the  place of delivery, NFHS-3 (2005-06)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76400"/>
          <a:ext cx="8839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3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State wise situation of Exclusive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Breastfeeding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(0-6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Mths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), NFHS-3 (2005-06)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33265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State wise situation of complementary    feeding (6-9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Mths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), NFHS-3 (2005-06)  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53786" t="57909" r="37695" b="26938"/>
          <a:stretch>
            <a:fillRect/>
          </a:stretch>
        </p:blipFill>
        <p:spPr bwMode="auto">
          <a:xfrm>
            <a:off x="-152400" y="152400"/>
            <a:ext cx="1295400" cy="152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6418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POSSIBLE REASONS FOR SUBOPTIMAL  BREASTFEEDING &amp; COMPLEMENTRY FEEDING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4800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Lack of proper information to mothers</a:t>
            </a:r>
          </a:p>
          <a:p>
            <a:endParaRPr lang="en-US" sz="105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Lack of counseling on feeding of infants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Lack of proper feeding skill’s 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Inadequate health care support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Inability of health care providers to help mothers experiencing breastfeeding difficulty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Aggressive promotion of baby foods by  commercial industries &amp;</a:t>
            </a:r>
          </a:p>
          <a:p>
            <a:endParaRPr lang="en-US" sz="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Lack of proper support structures at  community &amp; work place like maternity entitlements &amp; crèches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718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46237"/>
            <a:ext cx="8991600" cy="452628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National Family Health Survey - 3. International Institute for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Population Sciences.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Available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http://www.nfhsindia.org/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nfhs3_national_report.html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WHO/UNICEF Global Strategy for Infant and Young Child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Feeding, World Health Organization (WHO), 2002. Available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at: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http://www.who.int/child-adolescent health/NUTRITION/</a:t>
            </a: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global_strategy.htm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American Academy of Pediatrics. Section on breastfeeding -Breastfeeding and the use of human milk.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Pediatr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2005; 115: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496–506.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Dr.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Arun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Gupta et al.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Breastfeeding and Complementary Feeding as a Public Health Intervention for Child Survival in India,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Indian Journal of Pediatric, Jan-2010.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29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359" t="31989" r="52672" b="225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93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4000" b="1" dirty="0" smtClean="0">
                <a:latin typeface="Calibri" pitchFamily="34" charset="0"/>
              </a:rPr>
              <a:t>GLOBAL RECOMMENDATIONS FOR INFANT AND YOUNG CHILD FEEDING</a:t>
            </a:r>
            <a:endParaRPr lang="en-US" sz="40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1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                </a:t>
            </a:r>
          </a:p>
          <a:p>
            <a:r>
              <a:rPr lang="en-US" sz="3000" dirty="0" smtClean="0">
                <a:latin typeface="Calibri" pitchFamily="34" charset="0"/>
              </a:rPr>
              <a:t>Initiation of early BF</a:t>
            </a:r>
          </a:p>
          <a:p>
            <a:endParaRPr lang="en-US" sz="3000" dirty="0" smtClean="0">
              <a:latin typeface="Calibri" pitchFamily="34" charset="0"/>
            </a:endParaRPr>
          </a:p>
          <a:p>
            <a:r>
              <a:rPr lang="en-US" sz="3000" dirty="0" smtClean="0">
                <a:latin typeface="Calibri" pitchFamily="34" charset="0"/>
              </a:rPr>
              <a:t>Exclusive breastfeeding  </a:t>
            </a:r>
          </a:p>
          <a:p>
            <a:endParaRPr lang="en-US" sz="3000" dirty="0" smtClean="0">
              <a:latin typeface="Calibri" pitchFamily="34" charset="0"/>
            </a:endParaRPr>
          </a:p>
          <a:p>
            <a:r>
              <a:rPr lang="en-US" sz="3000" dirty="0" smtClean="0">
                <a:latin typeface="Calibri" pitchFamily="34" charset="0"/>
              </a:rPr>
              <a:t>Introduction of Complementary </a:t>
            </a:r>
          </a:p>
          <a:p>
            <a:pPr>
              <a:buNone/>
            </a:pPr>
            <a:r>
              <a:rPr lang="en-US" sz="3000" dirty="0" smtClean="0">
                <a:latin typeface="Calibri" pitchFamily="34" charset="0"/>
              </a:rPr>
              <a:t>    feeding  </a:t>
            </a:r>
          </a:p>
          <a:p>
            <a:pPr>
              <a:buNone/>
            </a:pPr>
            <a:endParaRPr lang="en-US" sz="3000" dirty="0" smtClean="0">
              <a:latin typeface="Calibri" pitchFamily="34" charset="0"/>
            </a:endParaRPr>
          </a:p>
          <a:p>
            <a:pPr>
              <a:buNone/>
            </a:pPr>
            <a:endParaRPr lang="en-US" sz="3000" dirty="0" smtClean="0"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7526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767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Calibri" pitchFamily="34" charset="0"/>
              </a:rPr>
              <a:t>      RISK OF NEONATAL MORTALITY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           ACCORDINGTO TIME OF INITIATION OF BF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228600" y="1447800"/>
            <a:ext cx="8686800" cy="518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76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 If increasing delay in initiation of breastfeeding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American Academy of Pediatrics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Overall late initiation (after day 1) was associated with a 2.6-fold risk of death from infectious disease </a:t>
            </a:r>
          </a:p>
          <a:p>
            <a:pPr lvl="2">
              <a:buFont typeface="Wingdings" pitchFamily="2" charset="2"/>
              <a:buChar char="Ø"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Partial breastfeeding during 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first month associated 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with 6 fold adjusted risk 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of death from infectious disease</a:t>
            </a:r>
          </a:p>
          <a:p>
            <a:pPr lvl="2"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Source: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Pediatr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2005; 115: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496–506. 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49411" y="2756389"/>
            <a:ext cx="3200402" cy="363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09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U-5 Deaths &amp;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Breastfeeding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726" t="38442" r="17816" b="5051"/>
          <a:stretch>
            <a:fillRect/>
          </a:stretch>
        </p:blipFill>
        <p:spPr bwMode="auto">
          <a:xfrm>
            <a:off x="152400" y="1447800"/>
            <a:ext cx="8763000" cy="523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38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53536"/>
            <a:ext cx="7239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latin typeface="Calibri" pitchFamily="34" charset="0"/>
              </a:rPr>
              <a:t>           PROGRESS IN EXCLUSIVE BREASTFEEDING  RATES IN &lt;6 MTHS OLD CHILD IN WORLD 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399" y="152400"/>
            <a:ext cx="137160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492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TRENDS IN THREE INDICATOR OF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Breastfeeding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 INDIA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303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State wise situation of early initiation of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Breastfeeding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with in 1 hr, NFHS-3 (2005-06)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Early initiation of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Breastfeeding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&amp; education of mother, NFHS-3 (2005-06)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371600"/>
          <a:ext cx="8839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8515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1326</TotalTime>
  <Words>402</Words>
  <Application>Microsoft Office PowerPoint</Application>
  <PresentationFormat>On-screen Show (4:3)</PresentationFormat>
  <Paragraphs>70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Foundry</vt:lpstr>
      <vt:lpstr>BREASTFEEDING AND COMPLEMENTARY FEEDING: SITUATION  IN INDIA </vt:lpstr>
      <vt:lpstr>               GLOBAL RECOMMENDATIONS FOR INFANT AND YOUNG CHILD FEEDING</vt:lpstr>
      <vt:lpstr>      RISK OF NEONATAL MORTALITY            ACCORDINGTO TIME OF INITIATION OF BF</vt:lpstr>
      <vt:lpstr> If increasing delay in initiation of breastfeeding  </vt:lpstr>
      <vt:lpstr>  U-5 Deaths &amp; Breastfeeding</vt:lpstr>
      <vt:lpstr>           PROGRESS IN EXCLUSIVE BREASTFEEDING  RATES IN &lt;6 MTHS OLD CHILD IN WORLD </vt:lpstr>
      <vt:lpstr>TRENDS IN THREE INDICATOR OF Breastfeeding IN INDIA</vt:lpstr>
      <vt:lpstr>State wise situation of early initiation of Breastfeeding with in 1 hr, NFHS-3 (2005-06)</vt:lpstr>
      <vt:lpstr>Early initiation of Breastfeeding &amp; education of mother, NFHS-3 (2005-06)</vt:lpstr>
      <vt:lpstr>Early initiation of breastfeeding &amp; wealth status, NFHS-3 (2005-06)</vt:lpstr>
      <vt:lpstr> Early initiation of breastfeeding  &amp; the  place of delivery, NFHS-3 (2005-06)</vt:lpstr>
      <vt:lpstr>State wise situation of Exclusive Breastfeeding (0-6 Mths), NFHS-3 (2005-06)</vt:lpstr>
      <vt:lpstr>State wise situation of complementary    feeding (6-9 Mths), NFHS-3 (2005-06)  </vt:lpstr>
      <vt:lpstr>POSSIBLE REASONS FOR SUBOPTIMAL  BREASTFEEDING &amp; COMPLEMENTRY FEEDING</vt:lpstr>
      <vt:lpstr>References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BREASTFEEDING AND COMPLEMENTARY FEEDING: STATUS IN INDIA </dc:title>
  <dc:creator>USER</dc:creator>
  <cp:lastModifiedBy>ABHISHEK</cp:lastModifiedBy>
  <cp:revision>71</cp:revision>
  <dcterms:created xsi:type="dcterms:W3CDTF">2010-08-15T14:40:33Z</dcterms:created>
  <dcterms:modified xsi:type="dcterms:W3CDTF">2010-08-18T10:20:53Z</dcterms:modified>
</cp:coreProperties>
</file>